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8" r:id="rId3"/>
    <p:sldId id="280" r:id="rId4"/>
    <p:sldId id="281" r:id="rId5"/>
    <p:sldId id="275" r:id="rId6"/>
    <p:sldId id="282" r:id="rId7"/>
    <p:sldId id="283" r:id="rId8"/>
    <p:sldId id="285" r:id="rId9"/>
    <p:sldId id="277" r:id="rId10"/>
    <p:sldId id="284" r:id="rId11"/>
    <p:sldId id="286" r:id="rId12"/>
    <p:sldId id="287" r:id="rId13"/>
    <p:sldId id="288" r:id="rId14"/>
    <p:sldId id="289" r:id="rId15"/>
    <p:sldId id="290" r:id="rId16"/>
    <p:sldId id="291" r:id="rId17"/>
    <p:sldId id="292" r:id="rId18"/>
    <p:sldId id="293" r:id="rId19"/>
    <p:sldId id="295" r:id="rId20"/>
    <p:sldId id="296" r:id="rId21"/>
    <p:sldId id="297" r:id="rId22"/>
    <p:sldId id="294" r:id="rId23"/>
    <p:sldId id="268" r:id="rId24"/>
    <p:sldId id="264"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7" autoAdjust="0"/>
  </p:normalViewPr>
  <p:slideViewPr>
    <p:cSldViewPr>
      <p:cViewPr varScale="1">
        <p:scale>
          <a:sx n="106" d="100"/>
          <a:sy n="106" d="100"/>
        </p:scale>
        <p:origin x="-112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1682A90-FA98-4A5D-BC1D-79364EABE05A}" type="datetimeFigureOut">
              <a:rPr lang="en-US" smtClean="0"/>
              <a:pPr/>
              <a:t>8/31/2010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4CC7B5EF-601C-495F-987B-C645C9A67E7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1682A90-FA98-4A5D-BC1D-79364EABE05A}" type="datetimeFigureOut">
              <a:rPr lang="en-US" smtClean="0"/>
              <a:pPr/>
              <a:t>8/31/2010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7B5EF-601C-495F-987B-C645C9A67E7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1682A90-FA98-4A5D-BC1D-79364EABE05A}" type="datetimeFigureOut">
              <a:rPr lang="en-US" smtClean="0"/>
              <a:pPr/>
              <a:t>8/31/2010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7B5EF-601C-495F-987B-C645C9A67E7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1682A90-FA98-4A5D-BC1D-79364EABE05A}" type="datetimeFigureOut">
              <a:rPr lang="en-US" smtClean="0"/>
              <a:pPr/>
              <a:t>8/31/2010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7B5EF-601C-495F-987B-C645C9A67E7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1682A90-FA98-4A5D-BC1D-79364EABE05A}" type="datetimeFigureOut">
              <a:rPr lang="en-US" smtClean="0"/>
              <a:pPr/>
              <a:t>8/31/2010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7B5EF-601C-495F-987B-C645C9A67E7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1682A90-FA98-4A5D-BC1D-79364EABE05A}" type="datetimeFigureOut">
              <a:rPr lang="en-US" smtClean="0"/>
              <a:pPr/>
              <a:t>8/31/2010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7B5EF-601C-495F-987B-C645C9A67E7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1682A90-FA98-4A5D-BC1D-79364EABE05A}" type="datetimeFigureOut">
              <a:rPr lang="en-US" smtClean="0"/>
              <a:pPr/>
              <a:t>8/31/2010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7B5EF-601C-495F-987B-C645C9A67E7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1682A90-FA98-4A5D-BC1D-79364EABE05A}" type="datetimeFigureOut">
              <a:rPr lang="en-US" smtClean="0"/>
              <a:pPr/>
              <a:t>8/31/2010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7B5EF-601C-495F-987B-C645C9A67E7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682A90-FA98-4A5D-BC1D-79364EABE05A}" type="datetimeFigureOut">
              <a:rPr lang="en-US" smtClean="0"/>
              <a:pPr/>
              <a:t>8/31/2010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7B5EF-601C-495F-987B-C645C9A67E7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1682A90-FA98-4A5D-BC1D-79364EABE05A}" type="datetimeFigureOut">
              <a:rPr lang="en-US" smtClean="0"/>
              <a:pPr/>
              <a:t>8/31/2010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7B5EF-601C-495F-987B-C645C9A67E7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1682A90-FA98-4A5D-BC1D-79364EABE05A}" type="datetimeFigureOut">
              <a:rPr lang="en-US" smtClean="0"/>
              <a:pPr/>
              <a:t>8/31/2010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4CC7B5EF-601C-495F-987B-C645C9A67E7A}"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1682A90-FA98-4A5D-BC1D-79364EABE05A}" type="datetimeFigureOut">
              <a:rPr lang="en-US" smtClean="0"/>
              <a:pPr/>
              <a:t>8/31/2010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CC7B5EF-601C-495F-987B-C645C9A67E7A}"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905000"/>
            <a:ext cx="8763000" cy="1905000"/>
          </a:xfrm>
        </p:spPr>
        <p:txBody>
          <a:bodyPr>
            <a:noAutofit/>
          </a:bodyPr>
          <a:lstStyle/>
          <a:p>
            <a:pPr algn="ctr"/>
            <a:r>
              <a:rPr lang="en-US" sz="4000" dirty="0" smtClean="0"/>
              <a:t>Demonstrating Realistic Avatar Control in a Virtual Environment Through the Use of a Neural Impulse Actuator</a:t>
            </a:r>
            <a:endParaRPr lang="en-US" sz="8000" dirty="0"/>
          </a:p>
        </p:txBody>
      </p:sp>
      <p:sp>
        <p:nvSpPr>
          <p:cNvPr id="3" name="Subtitle 2"/>
          <p:cNvSpPr>
            <a:spLocks noGrp="1"/>
          </p:cNvSpPr>
          <p:nvPr>
            <p:ph type="subTitle" idx="1"/>
          </p:nvPr>
        </p:nvSpPr>
        <p:spPr>
          <a:xfrm>
            <a:off x="762000" y="4191000"/>
            <a:ext cx="7854696" cy="1752600"/>
          </a:xfrm>
        </p:spPr>
        <p:txBody>
          <a:bodyPr>
            <a:normAutofit fontScale="92500" lnSpcReduction="10000"/>
          </a:bodyPr>
          <a:lstStyle/>
          <a:p>
            <a:pPr algn="ctr"/>
            <a:r>
              <a:rPr lang="en-US" dirty="0" smtClean="0"/>
              <a:t>Author: Emmett </a:t>
            </a:r>
            <a:r>
              <a:rPr lang="en-US" dirty="0" err="1" smtClean="0"/>
              <a:t>Coakley</a:t>
            </a:r>
            <a:endParaRPr lang="en-US" dirty="0" smtClean="0"/>
          </a:p>
          <a:p>
            <a:pPr algn="ctr"/>
            <a:r>
              <a:rPr lang="en-US" dirty="0" smtClean="0"/>
              <a:t>Advisor: Joe </a:t>
            </a:r>
            <a:r>
              <a:rPr lang="en-US" dirty="0" err="1" smtClean="0"/>
              <a:t>Geigel</a:t>
            </a:r>
            <a:endParaRPr lang="en-US" dirty="0" smtClean="0"/>
          </a:p>
          <a:p>
            <a:pPr algn="ctr"/>
            <a:r>
              <a:rPr lang="en-US" dirty="0" smtClean="0"/>
              <a:t>Observer: Hans-Peter </a:t>
            </a:r>
            <a:r>
              <a:rPr lang="en-US" dirty="0" err="1" smtClean="0"/>
              <a:t>Bischof</a:t>
            </a:r>
            <a:endParaRPr lang="en-US" dirty="0" smtClean="0"/>
          </a:p>
          <a:p>
            <a:pPr algn="ctr"/>
            <a:r>
              <a:rPr lang="en-US" dirty="0" smtClean="0"/>
              <a:t>Reader: </a:t>
            </a:r>
            <a:r>
              <a:rPr lang="en-US" dirty="0" err="1" smtClean="0"/>
              <a:t>Reynold</a:t>
            </a:r>
            <a:r>
              <a:rPr lang="en-US" dirty="0" smtClean="0"/>
              <a:t> Bailey</a:t>
            </a:r>
          </a:p>
          <a:p>
            <a:pPr algn="ctr"/>
            <a:endParaRPr lang="en-US" dirty="0"/>
          </a:p>
        </p:txBody>
      </p:sp>
      <p:sp>
        <p:nvSpPr>
          <p:cNvPr id="5" name="Title 1"/>
          <p:cNvSpPr txBox="1">
            <a:spLocks/>
          </p:cNvSpPr>
          <p:nvPr/>
        </p:nvSpPr>
        <p:spPr>
          <a:xfrm>
            <a:off x="2438400" y="609600"/>
            <a:ext cx="4267200" cy="1066800"/>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smtClean="0">
                <a:ln>
                  <a:noFill/>
                </a:ln>
                <a:solidFill>
                  <a:schemeClr val="tx2">
                    <a:lumMod val="75000"/>
                  </a:schemeClr>
                </a:solidFill>
                <a:effectLst>
                  <a:outerShdw blurRad="38100" dist="25400" dir="5400000" algn="tl" rotWithShape="0">
                    <a:srgbClr val="000000">
                      <a:alpha val="43000"/>
                    </a:srgbClr>
                  </a:outerShdw>
                </a:effectLst>
                <a:uLnTx/>
                <a:uFillTx/>
                <a:latin typeface="+mj-lt"/>
                <a:ea typeface="+mj-ea"/>
                <a:cs typeface="+mj-cs"/>
              </a:rPr>
              <a:t>MS Project</a:t>
            </a:r>
            <a:endParaRPr kumimoji="0" lang="en-US" sz="13800" b="1" i="0" u="none" strike="noStrike" kern="1200" cap="none" spc="0" normalizeH="0" baseline="0" noProof="0" dirty="0">
              <a:ln>
                <a:noFill/>
              </a:ln>
              <a:solidFill>
                <a:schemeClr val="tx2">
                  <a:lumMod val="75000"/>
                </a:schemeClr>
              </a:solidFill>
              <a:effectLst>
                <a:outerShdw blurRad="38100" dist="25400" dir="5400000" algn="tl" rotWithShape="0">
                  <a:srgbClr val="000000">
                    <a:alpha val="43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Theatre</a:t>
            </a:r>
            <a:endParaRPr lang="en-US" dirty="0"/>
          </a:p>
        </p:txBody>
      </p:sp>
      <p:sp>
        <p:nvSpPr>
          <p:cNvPr id="3" name="Content Placeholder 2"/>
          <p:cNvSpPr>
            <a:spLocks noGrp="1"/>
          </p:cNvSpPr>
          <p:nvPr>
            <p:ph idx="1"/>
          </p:nvPr>
        </p:nvSpPr>
        <p:spPr>
          <a:xfrm>
            <a:off x="457200" y="1935480"/>
            <a:ext cx="8382000" cy="4389120"/>
          </a:xfrm>
        </p:spPr>
        <p:txBody>
          <a:bodyPr>
            <a:normAutofit fontScale="92500" lnSpcReduction="10000"/>
          </a:bodyPr>
          <a:lstStyle/>
          <a:p>
            <a:r>
              <a:rPr lang="en-US" dirty="0" smtClean="0"/>
              <a:t>A </a:t>
            </a:r>
            <a:r>
              <a:rPr lang="en-US" dirty="0" smtClean="0"/>
              <a:t>3-dimensional Virtual Environment that allows for avatar and object generation.</a:t>
            </a:r>
          </a:p>
          <a:p>
            <a:r>
              <a:rPr lang="en-US" dirty="0" smtClean="0"/>
              <a:t>Designed </a:t>
            </a:r>
            <a:r>
              <a:rPr lang="en-US" dirty="0" smtClean="0"/>
              <a:t>for use by the Luster runtime engine.</a:t>
            </a:r>
          </a:p>
          <a:p>
            <a:r>
              <a:rPr lang="en-US" dirty="0" smtClean="0"/>
              <a:t>Avatars </a:t>
            </a:r>
            <a:r>
              <a:rPr lang="en-US" dirty="0" smtClean="0"/>
              <a:t>can be controlled (via keyboard control) in the 3D Virtual Environment.</a:t>
            </a:r>
          </a:p>
          <a:p>
            <a:r>
              <a:rPr lang="en-US" dirty="0" smtClean="0"/>
              <a:t>The </a:t>
            </a:r>
            <a:r>
              <a:rPr lang="en-US" dirty="0" smtClean="0"/>
              <a:t>3D World is designed via meshes, avatars, skeletons, particles, C++ </a:t>
            </a:r>
            <a:r>
              <a:rPr lang="en-US" dirty="0" err="1" smtClean="0"/>
              <a:t>plugins</a:t>
            </a:r>
            <a:r>
              <a:rPr lang="en-US" dirty="0" smtClean="0"/>
              <a:t>, particles, audio, and </a:t>
            </a:r>
            <a:r>
              <a:rPr lang="en-US" dirty="0" err="1" smtClean="0"/>
              <a:t>lua</a:t>
            </a:r>
            <a:r>
              <a:rPr lang="en-US" dirty="0" smtClean="0"/>
              <a:t> files. </a:t>
            </a:r>
          </a:p>
          <a:p>
            <a:r>
              <a:rPr lang="en-US" dirty="0" smtClean="0"/>
              <a:t>Environment </a:t>
            </a:r>
            <a:r>
              <a:rPr lang="en-US" dirty="0" smtClean="0"/>
              <a:t>is modified via Client and Server calls. Multiple clients can modify a single server.</a:t>
            </a:r>
          </a:p>
          <a:p>
            <a:r>
              <a:rPr lang="en-US" dirty="0" smtClean="0"/>
              <a:t>Designed </a:t>
            </a:r>
            <a:r>
              <a:rPr lang="en-US" dirty="0" smtClean="0"/>
              <a:t>for use with the Luster runtime version 0.19.5f on Windows 7 (32bit).</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Theatre - Modifications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Event </a:t>
            </a:r>
            <a:r>
              <a:rPr lang="en-US" dirty="0" smtClean="0"/>
              <a:t>triggers, which added, modified, or removed existing objects within the virtual space based upon when certain neural impulse requirements are met.</a:t>
            </a:r>
          </a:p>
          <a:p>
            <a:r>
              <a:rPr lang="en-US" dirty="0" smtClean="0"/>
              <a:t>NIAClient.lua</a:t>
            </a:r>
            <a:r>
              <a:rPr lang="en-US" dirty="0" smtClean="0"/>
              <a:t>: A demonstration program which allowed for a standalone version of the virtual environment to exist, </a:t>
            </a:r>
            <a:r>
              <a:rPr lang="en-US" dirty="0" err="1" smtClean="0"/>
              <a:t>ie</a:t>
            </a:r>
            <a:r>
              <a:rPr lang="en-US" dirty="0" smtClean="0"/>
              <a:t>. the server is also the client. Incorporated the newly designed events, as well as received input data from both keyboard and NIA impulse commands.</a:t>
            </a:r>
          </a:p>
          <a:p>
            <a:r>
              <a:rPr lang="en-US" dirty="0" smtClean="0"/>
              <a:t>Avatars.lua</a:t>
            </a:r>
            <a:r>
              <a:rPr lang="en-US" dirty="0" smtClean="0"/>
              <a:t>: Objects were classified as avatars, and were made controllable by user via the NIAClient.lua and event code.</a:t>
            </a:r>
          </a:p>
          <a:p>
            <a:r>
              <a:rPr lang="en-US" dirty="0" smtClean="0"/>
              <a:t>Cues.xml</a:t>
            </a:r>
            <a:r>
              <a:rPr lang="en-US" dirty="0" smtClean="0"/>
              <a:t>: Individual cues which allowed for the creation/destruction of avatars, lighting, and particle effects. Additional cues were added for new events. </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Events - Overview</a:t>
            </a:r>
            <a:endParaRPr lang="en-US" dirty="0"/>
          </a:p>
        </p:txBody>
      </p:sp>
      <p:sp>
        <p:nvSpPr>
          <p:cNvPr id="3" name="Content Placeholder 2"/>
          <p:cNvSpPr>
            <a:spLocks noGrp="1"/>
          </p:cNvSpPr>
          <p:nvPr>
            <p:ph idx="1"/>
          </p:nvPr>
        </p:nvSpPr>
        <p:spPr/>
        <p:txBody>
          <a:bodyPr>
            <a:normAutofit/>
          </a:bodyPr>
          <a:lstStyle/>
          <a:p>
            <a:r>
              <a:rPr lang="en-US" dirty="0" smtClean="0"/>
              <a:t>Events allow for </a:t>
            </a:r>
            <a:r>
              <a:rPr lang="en-US" dirty="0" smtClean="0"/>
              <a:t>a user’s avatar </a:t>
            </a:r>
            <a:r>
              <a:rPr lang="en-US" dirty="0" smtClean="0"/>
              <a:t>to be able </a:t>
            </a:r>
            <a:r>
              <a:rPr lang="en-US" dirty="0" smtClean="0"/>
              <a:t>to interact with </a:t>
            </a:r>
            <a:r>
              <a:rPr lang="en-US" dirty="0" smtClean="0"/>
              <a:t>the environment.</a:t>
            </a:r>
          </a:p>
          <a:p>
            <a:r>
              <a:rPr lang="en-US" dirty="0" smtClean="0"/>
              <a:t>Events </a:t>
            </a:r>
            <a:r>
              <a:rPr lang="en-US" dirty="0" smtClean="0"/>
              <a:t>were comprised of three distinct portions: Triggers, Requirements and Actions. </a:t>
            </a:r>
            <a:endParaRPr lang="en-US" dirty="0" smtClean="0"/>
          </a:p>
          <a:p>
            <a:pPr lvl="1"/>
            <a:r>
              <a:rPr lang="en-US" dirty="0" smtClean="0"/>
              <a:t>Triggers </a:t>
            </a:r>
            <a:r>
              <a:rPr lang="en-US" dirty="0" smtClean="0"/>
              <a:t>were the input commands which signaled that an event should be </a:t>
            </a:r>
            <a:r>
              <a:rPr lang="en-US" dirty="0" smtClean="0"/>
              <a:t>activated.</a:t>
            </a:r>
          </a:p>
          <a:p>
            <a:pPr lvl="1"/>
            <a:r>
              <a:rPr lang="en-US" dirty="0" smtClean="0"/>
              <a:t>Requirements </a:t>
            </a:r>
            <a:r>
              <a:rPr lang="en-US" dirty="0" smtClean="0"/>
              <a:t>were the preconditions which needed to be satisfied before that event could be </a:t>
            </a:r>
            <a:r>
              <a:rPr lang="en-US" dirty="0" smtClean="0"/>
              <a:t>performed.</a:t>
            </a:r>
          </a:p>
          <a:p>
            <a:pPr lvl="1"/>
            <a:r>
              <a:rPr lang="en-US" dirty="0" smtClean="0"/>
              <a:t>Actions </a:t>
            </a:r>
            <a:r>
              <a:rPr lang="en-US" dirty="0" smtClean="0"/>
              <a:t>were the consequential events which occurred once the preconditions were met</a:t>
            </a:r>
            <a:r>
              <a:rPr lang="en-US" dirty="0" smtClean="0"/>
              <a:t>.</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 Name: Floating Sphere</a:t>
            </a:r>
            <a:endParaRPr lang="en-US" dirty="0"/>
          </a:p>
        </p:txBody>
      </p:sp>
      <p:sp>
        <p:nvSpPr>
          <p:cNvPr id="3" name="Content Placeholder 2"/>
          <p:cNvSpPr>
            <a:spLocks noGrp="1"/>
          </p:cNvSpPr>
          <p:nvPr>
            <p:ph idx="1"/>
          </p:nvPr>
        </p:nvSpPr>
        <p:spPr>
          <a:xfrm>
            <a:off x="457200" y="1935480"/>
            <a:ext cx="4800600" cy="4389120"/>
          </a:xfrm>
        </p:spPr>
        <p:txBody>
          <a:bodyPr>
            <a:normAutofit fontScale="92500"/>
          </a:bodyPr>
          <a:lstStyle/>
          <a:p>
            <a:r>
              <a:rPr lang="en-US" dirty="0" smtClean="0"/>
              <a:t>Trigger</a:t>
            </a:r>
            <a:r>
              <a:rPr lang="en-US" dirty="0" smtClean="0"/>
              <a:t>:</a:t>
            </a:r>
          </a:p>
          <a:p>
            <a:pPr lvl="1"/>
            <a:r>
              <a:rPr lang="en-US" dirty="0" smtClean="0"/>
              <a:t>[</a:t>
            </a:r>
            <a:r>
              <a:rPr lang="en-US" dirty="0" smtClean="0"/>
              <a:t>Impulse] - Alpha Spike must be between 70% and 100%.</a:t>
            </a:r>
          </a:p>
          <a:p>
            <a:r>
              <a:rPr lang="en-US" dirty="0" smtClean="0"/>
              <a:t>Requirements: </a:t>
            </a:r>
            <a:endParaRPr lang="en-US" dirty="0" smtClean="0"/>
          </a:p>
          <a:p>
            <a:pPr lvl="1"/>
            <a:r>
              <a:rPr lang="en-US" dirty="0" smtClean="0"/>
              <a:t>A </a:t>
            </a:r>
            <a:r>
              <a:rPr lang="en-US" dirty="0" smtClean="0"/>
              <a:t>ball cannot already exist within the current space.</a:t>
            </a:r>
          </a:p>
          <a:p>
            <a:pPr lvl="1"/>
            <a:r>
              <a:rPr lang="en-US" dirty="0" smtClean="0"/>
              <a:t>Alpha </a:t>
            </a:r>
            <a:r>
              <a:rPr lang="en-US" dirty="0" smtClean="0"/>
              <a:t>Waves must be dominant.</a:t>
            </a:r>
          </a:p>
          <a:p>
            <a:r>
              <a:rPr lang="en-US" dirty="0" smtClean="0"/>
              <a:t>Action:</a:t>
            </a:r>
          </a:p>
          <a:p>
            <a:pPr lvl="1"/>
            <a:r>
              <a:rPr lang="en-US" dirty="0" smtClean="0"/>
              <a:t>Generate </a:t>
            </a:r>
            <a:r>
              <a:rPr lang="en-US" dirty="0" smtClean="0"/>
              <a:t>a controllable 3D sphere which can be pushed or pulled through space.</a:t>
            </a:r>
          </a:p>
          <a:p>
            <a:pPr>
              <a:buNone/>
            </a:pPr>
            <a:endParaRPr lang="en-US" dirty="0"/>
          </a:p>
        </p:txBody>
      </p:sp>
      <p:pic>
        <p:nvPicPr>
          <p:cNvPr id="4" name="Picture 3" descr="E:\Documents and Settings\Emmett\My Documents\Graduate Year\Masters Project\Powerpoint photos\Floating-Sphere.jpg"/>
          <p:cNvPicPr/>
          <p:nvPr/>
        </p:nvPicPr>
        <p:blipFill>
          <a:blip r:embed="rId2" cstate="print"/>
          <a:srcRect/>
          <a:stretch>
            <a:fillRect/>
          </a:stretch>
        </p:blipFill>
        <p:spPr bwMode="auto">
          <a:xfrm>
            <a:off x="5181600" y="2895600"/>
            <a:ext cx="3829050" cy="250507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Event Name: </a:t>
            </a:r>
            <a:r>
              <a:rPr lang="en-US" dirty="0" smtClean="0"/>
              <a:t>Aura</a:t>
            </a:r>
            <a:endParaRPr lang="en-US" dirty="0"/>
          </a:p>
        </p:txBody>
      </p:sp>
      <p:sp>
        <p:nvSpPr>
          <p:cNvPr id="3" name="Content Placeholder 2"/>
          <p:cNvSpPr>
            <a:spLocks noGrp="1"/>
          </p:cNvSpPr>
          <p:nvPr>
            <p:ph idx="1"/>
          </p:nvPr>
        </p:nvSpPr>
        <p:spPr>
          <a:xfrm>
            <a:off x="457200" y="1935480"/>
            <a:ext cx="4724400" cy="4389120"/>
          </a:xfrm>
        </p:spPr>
        <p:txBody>
          <a:bodyPr>
            <a:normAutofit fontScale="85000" lnSpcReduction="20000"/>
          </a:bodyPr>
          <a:lstStyle/>
          <a:p>
            <a:r>
              <a:rPr lang="en-US" dirty="0" smtClean="0"/>
              <a:t>Trigger</a:t>
            </a:r>
            <a:r>
              <a:rPr lang="en-US" dirty="0" smtClean="0"/>
              <a:t>:</a:t>
            </a:r>
          </a:p>
          <a:p>
            <a:pPr lvl="1"/>
            <a:r>
              <a:rPr lang="en-US" dirty="0" smtClean="0"/>
              <a:t>[Impulse] - The wave must be between 70% and 100% impulse level.</a:t>
            </a:r>
          </a:p>
          <a:p>
            <a:r>
              <a:rPr lang="en-US" dirty="0" smtClean="0"/>
              <a:t>Requirements:</a:t>
            </a:r>
          </a:p>
          <a:p>
            <a:pPr lvl="1"/>
            <a:r>
              <a:rPr lang="en-US" dirty="0" smtClean="0"/>
              <a:t>One wave (Alpha, Beta, or Tension) is dominant.</a:t>
            </a:r>
          </a:p>
          <a:p>
            <a:r>
              <a:rPr lang="en-US" dirty="0" smtClean="0"/>
              <a:t>Action:</a:t>
            </a:r>
          </a:p>
          <a:p>
            <a:pPr lvl="1"/>
            <a:r>
              <a:rPr lang="en-US" dirty="0" smtClean="0"/>
              <a:t>Depending upon which impulse wave is dominant, the avatar will emit a wave of orbs. The color of these orbs is dependent upon the current dominant wave. Red for Tension, Yellow for Alpha, and Blue for Beta.</a:t>
            </a:r>
          </a:p>
          <a:p>
            <a:endParaRPr lang="en-US" dirty="0"/>
          </a:p>
        </p:txBody>
      </p:sp>
      <p:pic>
        <p:nvPicPr>
          <p:cNvPr id="4" name="Picture 3" descr="E:\Documents and Settings\Emmett\My Documents\Graduate Year\Masters Project\Powerpoint photos\Aura.jpg"/>
          <p:cNvPicPr/>
          <p:nvPr/>
        </p:nvPicPr>
        <p:blipFill>
          <a:blip r:embed="rId2" cstate="print"/>
          <a:srcRect/>
          <a:stretch>
            <a:fillRect/>
          </a:stretch>
        </p:blipFill>
        <p:spPr bwMode="auto">
          <a:xfrm>
            <a:off x="5181600" y="2514600"/>
            <a:ext cx="3829050" cy="250507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Event Name: </a:t>
            </a:r>
            <a:r>
              <a:rPr lang="en-US" dirty="0" smtClean="0"/>
              <a:t>Levitation</a:t>
            </a:r>
            <a:endParaRPr lang="en-US" dirty="0"/>
          </a:p>
        </p:txBody>
      </p:sp>
      <p:sp>
        <p:nvSpPr>
          <p:cNvPr id="3" name="Content Placeholder 2"/>
          <p:cNvSpPr>
            <a:spLocks noGrp="1"/>
          </p:cNvSpPr>
          <p:nvPr>
            <p:ph idx="1"/>
          </p:nvPr>
        </p:nvSpPr>
        <p:spPr>
          <a:xfrm>
            <a:off x="457200" y="1935480"/>
            <a:ext cx="4495800" cy="4389120"/>
          </a:xfrm>
        </p:spPr>
        <p:txBody>
          <a:bodyPr>
            <a:normAutofit fontScale="92500" lnSpcReduction="20000"/>
          </a:bodyPr>
          <a:lstStyle/>
          <a:p>
            <a:r>
              <a:rPr lang="en-US" dirty="0" smtClean="0"/>
              <a:t>Trigger</a:t>
            </a:r>
            <a:r>
              <a:rPr lang="en-US" dirty="0" smtClean="0"/>
              <a:t>: </a:t>
            </a:r>
          </a:p>
          <a:p>
            <a:pPr lvl="1"/>
            <a:r>
              <a:rPr lang="en-US" dirty="0" smtClean="0"/>
              <a:t>[Impulse] - Beta Spike must be between 35% and 100%.</a:t>
            </a:r>
          </a:p>
          <a:p>
            <a:r>
              <a:rPr lang="en-US" dirty="0" smtClean="0"/>
              <a:t>Requirements:</a:t>
            </a:r>
          </a:p>
          <a:p>
            <a:pPr lvl="1"/>
            <a:r>
              <a:rPr lang="en-US" dirty="0" smtClean="0"/>
              <a:t>Beta Waves must be dominant.</a:t>
            </a:r>
          </a:p>
          <a:p>
            <a:r>
              <a:rPr lang="en-US" dirty="0" smtClean="0"/>
              <a:t>Action: </a:t>
            </a:r>
          </a:p>
          <a:p>
            <a:pPr lvl="1"/>
            <a:r>
              <a:rPr lang="en-US" dirty="0" smtClean="0"/>
              <a:t>The avatar will steadily rise for a few seconds before stopping, hovering slightly over the ground. After 10 seconds, the avatar will slowly return to its original position.</a:t>
            </a:r>
          </a:p>
          <a:p>
            <a:endParaRPr lang="en-US" dirty="0"/>
          </a:p>
        </p:txBody>
      </p:sp>
      <p:pic>
        <p:nvPicPr>
          <p:cNvPr id="4" name="Picture 3" descr="E:\Documents and Settings\Emmett\My Documents\Graduate Year\Masters Project\Powerpoint photos\Levitation.jpg"/>
          <p:cNvPicPr/>
          <p:nvPr/>
        </p:nvPicPr>
        <p:blipFill>
          <a:blip r:embed="rId2" cstate="print"/>
          <a:srcRect/>
          <a:stretch>
            <a:fillRect/>
          </a:stretch>
        </p:blipFill>
        <p:spPr bwMode="auto">
          <a:xfrm>
            <a:off x="4953000" y="2590800"/>
            <a:ext cx="3829050" cy="250507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Event Name: </a:t>
            </a:r>
            <a:r>
              <a:rPr lang="en-US" dirty="0" smtClean="0"/>
              <a:t>Push/Pull</a:t>
            </a:r>
            <a:endParaRPr lang="en-US" dirty="0"/>
          </a:p>
        </p:txBody>
      </p:sp>
      <p:sp>
        <p:nvSpPr>
          <p:cNvPr id="3" name="Content Placeholder 2"/>
          <p:cNvSpPr>
            <a:spLocks noGrp="1"/>
          </p:cNvSpPr>
          <p:nvPr>
            <p:ph idx="1"/>
          </p:nvPr>
        </p:nvSpPr>
        <p:spPr>
          <a:xfrm>
            <a:off x="457200" y="1935480"/>
            <a:ext cx="4343400" cy="4389120"/>
          </a:xfrm>
        </p:spPr>
        <p:txBody>
          <a:bodyPr>
            <a:normAutofit fontScale="92500" lnSpcReduction="20000"/>
          </a:bodyPr>
          <a:lstStyle/>
          <a:p>
            <a:r>
              <a:rPr lang="en-US" dirty="0" smtClean="0"/>
              <a:t>Trigger</a:t>
            </a:r>
            <a:r>
              <a:rPr lang="en-US" dirty="0" smtClean="0"/>
              <a:t>: </a:t>
            </a:r>
          </a:p>
          <a:p>
            <a:pPr lvl="1"/>
            <a:r>
              <a:rPr lang="en-US" dirty="0" smtClean="0"/>
              <a:t>[Impulse] - Alpha Spike must be between 50% and 100%.</a:t>
            </a:r>
          </a:p>
          <a:p>
            <a:r>
              <a:rPr lang="en-US" dirty="0" smtClean="0"/>
              <a:t>Requirements:</a:t>
            </a:r>
          </a:p>
          <a:p>
            <a:pPr lvl="1"/>
            <a:r>
              <a:rPr lang="en-US" dirty="0" smtClean="0"/>
              <a:t>After movement, the object will not be placed within a restricted area. </a:t>
            </a:r>
          </a:p>
          <a:p>
            <a:pPr lvl="1"/>
            <a:r>
              <a:rPr lang="en-US" dirty="0" smtClean="0"/>
              <a:t>Alpha </a:t>
            </a:r>
            <a:r>
              <a:rPr lang="en-US" dirty="0" smtClean="0"/>
              <a:t>Waves must be dominant.</a:t>
            </a:r>
          </a:p>
          <a:p>
            <a:r>
              <a:rPr lang="en-US" dirty="0" smtClean="0"/>
              <a:t>Action: </a:t>
            </a:r>
          </a:p>
          <a:p>
            <a:pPr lvl="1"/>
            <a:r>
              <a:rPr lang="en-US" dirty="0" smtClean="0"/>
              <a:t>An </a:t>
            </a:r>
            <a:r>
              <a:rPr lang="en-US" dirty="0" smtClean="0"/>
              <a:t>object moves </a:t>
            </a:r>
            <a:r>
              <a:rPr lang="en-US" dirty="0" smtClean="0"/>
              <a:t>further/closer in relation to the </a:t>
            </a:r>
            <a:r>
              <a:rPr lang="en-US" dirty="0" smtClean="0"/>
              <a:t>avatar at a specified </a:t>
            </a:r>
            <a:r>
              <a:rPr lang="en-US" dirty="0" smtClean="0"/>
              <a:t>speed for a limited time.</a:t>
            </a:r>
            <a:endParaRPr lang="en-US" dirty="0" smtClean="0"/>
          </a:p>
          <a:p>
            <a:endParaRPr lang="en-US" dirty="0"/>
          </a:p>
        </p:txBody>
      </p:sp>
      <p:pic>
        <p:nvPicPr>
          <p:cNvPr id="4" name="Picture 3" descr="E:\Documents and Settings\Emmett\My Documents\Graduate Year\Masters Project\Powerpoint photos\Push-Pull.jpg"/>
          <p:cNvPicPr/>
          <p:nvPr/>
        </p:nvPicPr>
        <p:blipFill>
          <a:blip r:embed="rId2" cstate="print"/>
          <a:srcRect/>
          <a:stretch>
            <a:fillRect/>
          </a:stretch>
        </p:blipFill>
        <p:spPr bwMode="auto">
          <a:xfrm>
            <a:off x="5029200" y="2743200"/>
            <a:ext cx="3829050" cy="250507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Event Name: Fire </a:t>
            </a:r>
            <a:endParaRPr lang="en-US" dirty="0"/>
          </a:p>
        </p:txBody>
      </p:sp>
      <p:sp>
        <p:nvSpPr>
          <p:cNvPr id="3" name="Content Placeholder 2"/>
          <p:cNvSpPr>
            <a:spLocks noGrp="1"/>
          </p:cNvSpPr>
          <p:nvPr>
            <p:ph idx="1"/>
          </p:nvPr>
        </p:nvSpPr>
        <p:spPr>
          <a:xfrm>
            <a:off x="457200" y="1935480"/>
            <a:ext cx="3962400" cy="4389120"/>
          </a:xfrm>
        </p:spPr>
        <p:txBody>
          <a:bodyPr>
            <a:normAutofit lnSpcReduction="10000"/>
          </a:bodyPr>
          <a:lstStyle/>
          <a:p>
            <a:r>
              <a:rPr lang="en-US" dirty="0" smtClean="0"/>
              <a:t>Trigger</a:t>
            </a:r>
            <a:r>
              <a:rPr lang="en-US" dirty="0" smtClean="0"/>
              <a:t>: </a:t>
            </a:r>
          </a:p>
          <a:p>
            <a:pPr lvl="1"/>
            <a:r>
              <a:rPr lang="en-US" dirty="0" smtClean="0"/>
              <a:t>[Impulse] - Tension must be between 50% and 100%.</a:t>
            </a:r>
          </a:p>
          <a:p>
            <a:r>
              <a:rPr lang="en-US" dirty="0" smtClean="0"/>
              <a:t>Requirements:</a:t>
            </a:r>
          </a:p>
          <a:p>
            <a:pPr lvl="1"/>
            <a:r>
              <a:rPr lang="en-US" dirty="0" smtClean="0"/>
              <a:t>A ball must exist within the 3D space.</a:t>
            </a:r>
          </a:p>
          <a:p>
            <a:r>
              <a:rPr lang="en-US" dirty="0" smtClean="0"/>
              <a:t>Action: </a:t>
            </a:r>
          </a:p>
          <a:p>
            <a:pPr lvl="1"/>
            <a:r>
              <a:rPr lang="en-US" dirty="0" smtClean="0"/>
              <a:t>The </a:t>
            </a:r>
            <a:r>
              <a:rPr lang="en-US" dirty="0" smtClean="0"/>
              <a:t>floating sphere bursts into flames for 10 seconds.</a:t>
            </a:r>
          </a:p>
          <a:p>
            <a:endParaRPr lang="en-US" dirty="0"/>
          </a:p>
        </p:txBody>
      </p:sp>
      <p:pic>
        <p:nvPicPr>
          <p:cNvPr id="4" name="Picture 3" descr="E:\Documents and Settings\Emmett\My Documents\Graduate Year\Masters Project\Powerpoint photos\Fire.jpg"/>
          <p:cNvPicPr/>
          <p:nvPr/>
        </p:nvPicPr>
        <p:blipFill>
          <a:blip r:embed="rId2" cstate="print"/>
          <a:srcRect/>
          <a:stretch>
            <a:fillRect/>
          </a:stretch>
        </p:blipFill>
        <p:spPr bwMode="auto">
          <a:xfrm>
            <a:off x="4953000" y="2590800"/>
            <a:ext cx="3829050" cy="250507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Event Name: </a:t>
            </a:r>
            <a:r>
              <a:rPr lang="en-US" dirty="0" smtClean="0"/>
              <a:t>Inferno</a:t>
            </a:r>
            <a:endParaRPr lang="en-US" dirty="0"/>
          </a:p>
        </p:txBody>
      </p:sp>
      <p:sp>
        <p:nvSpPr>
          <p:cNvPr id="3" name="Content Placeholder 2"/>
          <p:cNvSpPr>
            <a:spLocks noGrp="1"/>
          </p:cNvSpPr>
          <p:nvPr>
            <p:ph idx="1"/>
          </p:nvPr>
        </p:nvSpPr>
        <p:spPr>
          <a:xfrm>
            <a:off x="457200" y="1935480"/>
            <a:ext cx="4114800" cy="4389120"/>
          </a:xfrm>
        </p:spPr>
        <p:txBody>
          <a:bodyPr>
            <a:normAutofit fontScale="92500"/>
          </a:bodyPr>
          <a:lstStyle/>
          <a:p>
            <a:r>
              <a:rPr lang="en-US" dirty="0" smtClean="0"/>
              <a:t>Trigger</a:t>
            </a:r>
            <a:r>
              <a:rPr lang="en-US" dirty="0" smtClean="0"/>
              <a:t>: </a:t>
            </a:r>
          </a:p>
          <a:p>
            <a:pPr lvl="1"/>
            <a:r>
              <a:rPr lang="en-US" dirty="0" smtClean="0"/>
              <a:t>The floating sphere must exist within a specified portion of the 3D space.</a:t>
            </a:r>
          </a:p>
          <a:p>
            <a:r>
              <a:rPr lang="en-US" dirty="0" smtClean="0"/>
              <a:t>Requirements:</a:t>
            </a:r>
          </a:p>
          <a:p>
            <a:pPr lvl="1"/>
            <a:r>
              <a:rPr lang="en-US" dirty="0" smtClean="0"/>
              <a:t>The floating sphere must be on fire.</a:t>
            </a:r>
          </a:p>
          <a:p>
            <a:r>
              <a:rPr lang="en-US" dirty="0" smtClean="0"/>
              <a:t>Action: </a:t>
            </a:r>
          </a:p>
          <a:p>
            <a:pPr lvl="1"/>
            <a:r>
              <a:rPr lang="en-US" dirty="0" smtClean="0"/>
              <a:t>A </a:t>
            </a:r>
            <a:r>
              <a:rPr lang="en-US" dirty="0" smtClean="0"/>
              <a:t>massive firestorm erupts at a given location.</a:t>
            </a:r>
          </a:p>
          <a:p>
            <a:endParaRPr lang="en-US" dirty="0"/>
          </a:p>
        </p:txBody>
      </p:sp>
      <p:pic>
        <p:nvPicPr>
          <p:cNvPr id="4" name="Picture 3" descr="E:\Documents and Settings\Emmett\My Documents\Graduate Year\Masters Project\Powerpoint photos\Inferno.jpg"/>
          <p:cNvPicPr/>
          <p:nvPr/>
        </p:nvPicPr>
        <p:blipFill>
          <a:blip r:embed="rId2" cstate="print"/>
          <a:srcRect/>
          <a:stretch>
            <a:fillRect/>
          </a:stretch>
        </p:blipFill>
        <p:spPr bwMode="auto">
          <a:xfrm>
            <a:off x="4953000" y="2590800"/>
            <a:ext cx="3829050" cy="250507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Merging Projects – NIA Side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Coding Task 1: </a:t>
            </a:r>
          </a:p>
          <a:p>
            <a:pPr lvl="1"/>
            <a:r>
              <a:rPr lang="en-US" dirty="0" smtClean="0"/>
              <a:t>Allow </a:t>
            </a:r>
            <a:r>
              <a:rPr lang="en-US" dirty="0" smtClean="0"/>
              <a:t>for the NIA headset to be able to communicate with the Luster environment. </a:t>
            </a:r>
            <a:endParaRPr lang="en-US" dirty="0" smtClean="0"/>
          </a:p>
          <a:p>
            <a:pPr lvl="1"/>
            <a:r>
              <a:rPr lang="en-US" dirty="0" smtClean="0"/>
              <a:t>This </a:t>
            </a:r>
            <a:r>
              <a:rPr lang="en-US" dirty="0" smtClean="0"/>
              <a:t>was done by developing a .</a:t>
            </a:r>
            <a:r>
              <a:rPr lang="en-US" dirty="0" err="1" smtClean="0"/>
              <a:t>nia</a:t>
            </a:r>
            <a:r>
              <a:rPr lang="en-US" dirty="0" smtClean="0"/>
              <a:t> mask file. </a:t>
            </a:r>
            <a:endParaRPr lang="en-US" dirty="0" smtClean="0"/>
          </a:p>
          <a:p>
            <a:r>
              <a:rPr lang="en-US" dirty="0" err="1" smtClean="0"/>
              <a:t>Nia</a:t>
            </a:r>
            <a:r>
              <a:rPr lang="en-US" dirty="0" smtClean="0"/>
              <a:t> Mask File: </a:t>
            </a:r>
          </a:p>
          <a:p>
            <a:pPr lvl="1"/>
            <a:r>
              <a:rPr lang="en-US" dirty="0" smtClean="0"/>
              <a:t>The </a:t>
            </a:r>
            <a:r>
              <a:rPr lang="en-US" dirty="0" smtClean="0"/>
              <a:t>file “VT-Nia.nia” informs the NIA client to send a variety of key commands in response to a spike of brainwave activity. </a:t>
            </a:r>
            <a:endParaRPr lang="en-US" dirty="0" smtClean="0"/>
          </a:p>
          <a:p>
            <a:pPr lvl="1"/>
            <a:r>
              <a:rPr lang="en-US" dirty="0" smtClean="0"/>
              <a:t>For </a:t>
            </a:r>
            <a:r>
              <a:rPr lang="en-US" dirty="0" smtClean="0"/>
              <a:t>instance, the Levitation Event had an Impulse Trigger of 35% Beta Spike. This would translate to whenever the NIA client interpreted that Beta waves were acting between 35-100%, the button command “55” (Spacebar) would be issued to the Virtual Theatre executable. </a:t>
            </a:r>
            <a:endParaRPr lang="en-US" dirty="0" smtClean="0"/>
          </a:p>
          <a:p>
            <a:pPr lvl="1"/>
            <a:r>
              <a:rPr lang="en-US" dirty="0" smtClean="0"/>
              <a:t>The </a:t>
            </a:r>
            <a:r>
              <a:rPr lang="en-US" dirty="0" smtClean="0"/>
              <a:t>Virtual Theatre program would then factor the key command into whether or not an event could be triggered at that exact moment</a:t>
            </a:r>
            <a:r>
              <a:rPr lang="en-US" dirty="0" smtClean="0"/>
              <a:t>.</a:t>
            </a:r>
            <a:endParaRPr lang="en-US" dirty="0" smtClean="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Intro – Overview of avatar interaction</a:t>
            </a:r>
          </a:p>
          <a:p>
            <a:pPr lvl="1"/>
            <a:r>
              <a:rPr lang="en-US" dirty="0" smtClean="0"/>
              <a:t>Types of EEGs [</a:t>
            </a:r>
            <a:r>
              <a:rPr lang="en-US" dirty="0" err="1" smtClean="0"/>
              <a:t>Emotiv</a:t>
            </a:r>
            <a:r>
              <a:rPr lang="en-US" dirty="0" smtClean="0"/>
              <a:t>, NIA, etc]</a:t>
            </a:r>
          </a:p>
          <a:p>
            <a:r>
              <a:rPr lang="en-US" dirty="0" smtClean="0"/>
              <a:t>Hypothesis</a:t>
            </a:r>
          </a:p>
          <a:p>
            <a:pPr lvl="1"/>
            <a:r>
              <a:rPr lang="en-US" dirty="0" smtClean="0"/>
              <a:t>Explain NIA/VT environment</a:t>
            </a:r>
          </a:p>
          <a:p>
            <a:pPr lvl="1"/>
            <a:r>
              <a:rPr lang="en-US" dirty="0" smtClean="0"/>
              <a:t>Explain how the system will work.</a:t>
            </a:r>
          </a:p>
          <a:p>
            <a:r>
              <a:rPr lang="en-US" dirty="0" smtClean="0"/>
              <a:t>Overview of Software/Hardware and modifications:</a:t>
            </a:r>
          </a:p>
          <a:p>
            <a:pPr lvl="1"/>
            <a:r>
              <a:rPr lang="en-US" dirty="0" smtClean="0"/>
              <a:t>NIA/VT</a:t>
            </a:r>
          </a:p>
          <a:p>
            <a:r>
              <a:rPr lang="en-US" dirty="0" smtClean="0"/>
              <a:t>Events</a:t>
            </a:r>
          </a:p>
          <a:p>
            <a:pPr lvl="1"/>
            <a:r>
              <a:rPr lang="en-US" dirty="0" smtClean="0"/>
              <a:t>Event Triggers, Neural Triggers, </a:t>
            </a:r>
            <a:r>
              <a:rPr lang="en-US" dirty="0" err="1" smtClean="0"/>
              <a:t>Requiarements</a:t>
            </a:r>
            <a:r>
              <a:rPr lang="en-US" dirty="0" smtClean="0"/>
              <a:t>, Actions, etc.</a:t>
            </a:r>
          </a:p>
          <a:p>
            <a:pPr lvl="1"/>
            <a:r>
              <a:rPr lang="en-US" dirty="0" smtClean="0"/>
              <a:t>Show all events</a:t>
            </a:r>
          </a:p>
          <a:p>
            <a:r>
              <a:rPr lang="en-US" dirty="0" smtClean="0"/>
              <a:t>Demo</a:t>
            </a:r>
          </a:p>
          <a:p>
            <a:pPr lvl="1"/>
            <a:r>
              <a:rPr lang="en-US" dirty="0" smtClean="0"/>
              <a:t>Explain</a:t>
            </a:r>
          </a:p>
          <a:p>
            <a:pPr lvl="1"/>
            <a:r>
              <a:rPr lang="en-US" dirty="0" smtClean="0"/>
              <a:t>Actually demo</a:t>
            </a:r>
          </a:p>
          <a:p>
            <a:r>
              <a:rPr lang="en-US" dirty="0" smtClean="0"/>
              <a:t>Results</a:t>
            </a:r>
          </a:p>
          <a:p>
            <a:pPr lvl="1"/>
            <a:r>
              <a:rPr lang="en-US" dirty="0" smtClean="0"/>
              <a:t>Each test + analysis</a:t>
            </a:r>
          </a:p>
          <a:p>
            <a:r>
              <a:rPr lang="en-US" dirty="0" smtClean="0"/>
              <a:t>Conclusion</a:t>
            </a:r>
          </a:p>
          <a:p>
            <a:r>
              <a:rPr lang="en-US" dirty="0" smtClean="0"/>
              <a:t>Questions/Comments</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Merging Projects – NIA Side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Coding Task 2:</a:t>
            </a:r>
          </a:p>
          <a:p>
            <a:pPr lvl="1"/>
            <a:r>
              <a:rPr lang="en-US" dirty="0" smtClean="0"/>
              <a:t>Allow </a:t>
            </a:r>
            <a:r>
              <a:rPr lang="en-US" dirty="0" smtClean="0"/>
              <a:t>these </a:t>
            </a:r>
            <a:r>
              <a:rPr lang="en-US" dirty="0" smtClean="0"/>
              <a:t>input commands to </a:t>
            </a:r>
            <a:r>
              <a:rPr lang="en-US" dirty="0" smtClean="0"/>
              <a:t>be interpreted as impulse triggers. In order for an event to become active, the event needed to have its impulse and environment requirements met. </a:t>
            </a:r>
            <a:endParaRPr lang="en-US" dirty="0" smtClean="0"/>
          </a:p>
          <a:p>
            <a:r>
              <a:rPr lang="en-US" dirty="0" smtClean="0"/>
              <a:t>Accomplished:</a:t>
            </a:r>
          </a:p>
          <a:p>
            <a:pPr lvl="1"/>
            <a:r>
              <a:rPr lang="en-US" dirty="0" smtClean="0"/>
              <a:t>The </a:t>
            </a:r>
            <a:r>
              <a:rPr lang="en-US" dirty="0" smtClean="0"/>
              <a:t>system itself was threaded with event listeners, each of which monitored for any of the possible impulse </a:t>
            </a:r>
            <a:r>
              <a:rPr lang="en-US" dirty="0" smtClean="0"/>
              <a:t>commands.</a:t>
            </a:r>
          </a:p>
          <a:p>
            <a:pPr lvl="1"/>
            <a:r>
              <a:rPr lang="en-US" dirty="0" smtClean="0"/>
              <a:t>If </a:t>
            </a:r>
            <a:r>
              <a:rPr lang="en-US" dirty="0" smtClean="0"/>
              <a:t>any were given, a notification was sent to each of the possible events which could utilize the </a:t>
            </a:r>
            <a:r>
              <a:rPr lang="en-US" dirty="0" smtClean="0"/>
              <a:t>trigger.</a:t>
            </a:r>
          </a:p>
          <a:p>
            <a:pPr lvl="2"/>
            <a:r>
              <a:rPr lang="en-US" dirty="0" smtClean="0"/>
              <a:t>Whenever </a:t>
            </a:r>
            <a:r>
              <a:rPr lang="en-US" dirty="0" smtClean="0"/>
              <a:t>“button 55” was issued, an immediate command was sent to the Levitation event informing it that one of the requirements was </a:t>
            </a:r>
            <a:r>
              <a:rPr lang="en-US" dirty="0" smtClean="0"/>
              <a:t>met.</a:t>
            </a:r>
          </a:p>
          <a:p>
            <a:pPr lvl="1"/>
            <a:r>
              <a:rPr lang="en-US" dirty="0" smtClean="0"/>
              <a:t>In </a:t>
            </a:r>
            <a:r>
              <a:rPr lang="en-US" dirty="0" smtClean="0"/>
              <a:t>this manner, the Virtual Theatre software was able to keep track of the impulse commands being read via the NIA headset as well as those specifically being sent out as ordered from the VT-Nia.nia file as well.</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Merging Projects - Neural</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Specifically, the mask was also be to allow for both the informing of the Virtual Environment whenever a spike would trigger, as well as whether or not the spike was still triggering. Event Listeners were designed to be mapped to each possible trigger, and to keep track of both when they were activated as well as when they were deactivated. Neural activity works in such that when a certain method of thinking is applied, a greater ratio of wave activity increases. This does not mean that when a user is in a state of active thinking will constantly generate high levels of alpha waves. Instead, the user generates a high frequency of alpha wave spikes. The same works with beta waves as well; a person meditating will not have high levels of beta wave activity, as much as a high frequency of high beta wave spikes. The Event Listeners enable the VT client to be able to interpret exactly when a spike begins as well as when it ends. This allowed for the Virtual Theatre environment to be able to track which waves are currently spiking, as well as a greater level of control over the impulse triggers on the side of the events themselves.</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 Full Mental Arsonist</a:t>
            </a: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Merging of Projects</a:t>
            </a:r>
            <a:endParaRPr lang="en-US" dirty="0"/>
          </a:p>
        </p:txBody>
      </p:sp>
      <p:sp>
        <p:nvSpPr>
          <p:cNvPr id="3" name="Content Placeholder 2"/>
          <p:cNvSpPr>
            <a:spLocks noGrp="1"/>
          </p:cNvSpPr>
          <p:nvPr>
            <p:ph idx="1"/>
          </p:nvPr>
        </p:nvSpPr>
        <p:spPr/>
        <p:txBody>
          <a:bodyPr>
            <a:normAutofit fontScale="92500"/>
          </a:bodyPr>
          <a:lstStyle/>
          <a:p>
            <a:r>
              <a:rPr lang="en-US" dirty="0" smtClean="0"/>
              <a:t>Project Idea:</a:t>
            </a:r>
          </a:p>
          <a:p>
            <a:pPr lvl="1"/>
            <a:r>
              <a:rPr lang="en-US" dirty="0" smtClean="0"/>
              <a:t>Combining a Neural Impulse Actuator (NIA) headset with and a basic motion capture suit in order to allow for the generation of events in a real-time virtual environment.</a:t>
            </a:r>
          </a:p>
          <a:p>
            <a:r>
              <a:rPr lang="en-US" dirty="0" smtClean="0"/>
              <a:t>Main Purpose:</a:t>
            </a:r>
          </a:p>
          <a:p>
            <a:pPr lvl="1"/>
            <a:r>
              <a:rPr lang="en-US" dirty="0" smtClean="0"/>
              <a:t>Allow for a new form of hands-free interaction within virtual space. </a:t>
            </a:r>
          </a:p>
          <a:p>
            <a:r>
              <a:rPr lang="en-US" dirty="0" smtClean="0"/>
              <a:t>Required Hardware:</a:t>
            </a:r>
          </a:p>
          <a:p>
            <a:pPr lvl="2"/>
            <a:r>
              <a:rPr lang="en-US" dirty="0" smtClean="0"/>
              <a:t>NIA </a:t>
            </a:r>
            <a:r>
              <a:rPr lang="en-US" dirty="0" smtClean="0"/>
              <a:t>(EEG Reader) Headset</a:t>
            </a:r>
          </a:p>
          <a:p>
            <a:r>
              <a:rPr lang="en-US" dirty="0" smtClean="0"/>
              <a:t>Required Software:</a:t>
            </a:r>
          </a:p>
          <a:p>
            <a:pPr lvl="2"/>
            <a:r>
              <a:rPr lang="en-US" dirty="0" smtClean="0"/>
              <a:t>Virtual Theatre Program (Luster-based)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2377281" y="1935163"/>
            <a:ext cx="4389437" cy="4389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 / Overview</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Project’s Purpose:</a:t>
            </a:r>
          </a:p>
          <a:p>
            <a:pPr lvl="1"/>
            <a:r>
              <a:rPr lang="en-US" dirty="0" smtClean="0"/>
              <a:t>To develop techniques for improving </a:t>
            </a:r>
            <a:r>
              <a:rPr lang="en-US" dirty="0" smtClean="0"/>
              <a:t>realism within the field of three-dimensional avatar control. </a:t>
            </a:r>
            <a:endParaRPr lang="en-US" dirty="0" smtClean="0"/>
          </a:p>
          <a:p>
            <a:r>
              <a:rPr lang="en-US" dirty="0" smtClean="0"/>
              <a:t>How this was Accomplished:</a:t>
            </a:r>
          </a:p>
          <a:p>
            <a:pPr lvl="1"/>
            <a:r>
              <a:rPr lang="en-US" dirty="0" smtClean="0"/>
              <a:t>Use of a Neural </a:t>
            </a:r>
            <a:r>
              <a:rPr lang="en-US" dirty="0" smtClean="0"/>
              <a:t>Impulse Actuator </a:t>
            </a:r>
            <a:r>
              <a:rPr lang="en-US" dirty="0" smtClean="0"/>
              <a:t>headset as a substitute for a hand-based peripheral device. </a:t>
            </a:r>
          </a:p>
          <a:p>
            <a:pPr lvl="1"/>
            <a:r>
              <a:rPr lang="en-US" dirty="0" smtClean="0"/>
              <a:t>A </a:t>
            </a:r>
            <a:r>
              <a:rPr lang="en-US" dirty="0" smtClean="0"/>
              <a:t>series of headset-based trigger events were implemented, each of these allowing the user to alter the environment based upon a series of </a:t>
            </a:r>
            <a:r>
              <a:rPr lang="en-US" dirty="0" smtClean="0"/>
              <a:t>neural preconditions</a:t>
            </a:r>
            <a:r>
              <a:rPr lang="en-US" dirty="0" smtClean="0"/>
              <a:t>. </a:t>
            </a:r>
            <a:endParaRPr lang="en-US" dirty="0" smtClean="0"/>
          </a:p>
          <a:p>
            <a:pPr lvl="1"/>
            <a:r>
              <a:rPr lang="en-US" dirty="0" smtClean="0"/>
              <a:t>The </a:t>
            </a:r>
            <a:r>
              <a:rPr lang="en-US" dirty="0" smtClean="0"/>
              <a:t>project’s success rate was based upon how well a new user was able to interact within the </a:t>
            </a:r>
            <a:r>
              <a:rPr lang="en-US" dirty="0" smtClean="0"/>
              <a:t>environment with regards to:</a:t>
            </a:r>
          </a:p>
          <a:p>
            <a:pPr lvl="2"/>
            <a:r>
              <a:rPr lang="en-US" dirty="0" smtClean="0"/>
              <a:t>Adapting </a:t>
            </a:r>
            <a:r>
              <a:rPr lang="en-US" dirty="0" smtClean="0"/>
              <a:t>to the </a:t>
            </a:r>
            <a:r>
              <a:rPr lang="en-US" dirty="0" smtClean="0"/>
              <a:t>system.</a:t>
            </a:r>
          </a:p>
          <a:p>
            <a:pPr lvl="2"/>
            <a:r>
              <a:rPr lang="en-US" dirty="0" smtClean="0"/>
              <a:t>I</a:t>
            </a:r>
            <a:r>
              <a:rPr lang="en-US" dirty="0" smtClean="0"/>
              <a:t>nfluencing </a:t>
            </a:r>
            <a:r>
              <a:rPr lang="en-US" dirty="0" smtClean="0"/>
              <a:t>the virtual </a:t>
            </a:r>
            <a:r>
              <a:rPr lang="en-US" dirty="0" smtClean="0"/>
              <a:t>world.</a:t>
            </a:r>
          </a:p>
          <a:p>
            <a:pPr lvl="2"/>
            <a:r>
              <a:rPr lang="en-US" dirty="0" smtClean="0"/>
              <a:t>Performance time of neural-based </a:t>
            </a:r>
            <a:r>
              <a:rPr lang="en-US" dirty="0" smtClean="0"/>
              <a:t>commands </a:t>
            </a:r>
            <a:r>
              <a:rPr lang="en-US" dirty="0" err="1" smtClean="0"/>
              <a:t>vs</a:t>
            </a:r>
            <a:r>
              <a:rPr lang="en-US" dirty="0" smtClean="0"/>
              <a:t> keyboard commands.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 Avatar Control</a:t>
            </a:r>
            <a:endParaRPr lang="en-US" dirty="0"/>
          </a:p>
        </p:txBody>
      </p:sp>
      <p:sp>
        <p:nvSpPr>
          <p:cNvPr id="3" name="Content Placeholder 2"/>
          <p:cNvSpPr>
            <a:spLocks noGrp="1"/>
          </p:cNvSpPr>
          <p:nvPr>
            <p:ph idx="1"/>
          </p:nvPr>
        </p:nvSpPr>
        <p:spPr>
          <a:xfrm>
            <a:off x="457200" y="1935480"/>
            <a:ext cx="8229600" cy="2636520"/>
          </a:xfrm>
        </p:spPr>
        <p:txBody>
          <a:bodyPr>
            <a:normAutofit fontScale="92500"/>
          </a:bodyPr>
          <a:lstStyle/>
          <a:p>
            <a:r>
              <a:rPr lang="en-US" dirty="0" smtClean="0"/>
              <a:t>Recent technological innovations on both the software and hardware levels allow for users to assume a high level of realism and authenticity in the realm of avatar control within a virtual environment. </a:t>
            </a:r>
            <a:endParaRPr lang="en-US" dirty="0" smtClean="0"/>
          </a:p>
          <a:p>
            <a:r>
              <a:rPr lang="en-US" dirty="0" smtClean="0"/>
              <a:t>The </a:t>
            </a:r>
            <a:r>
              <a:rPr lang="en-US" dirty="0" smtClean="0"/>
              <a:t>majority of avatar-interfaces center on some form of peripheral device, such as a keyboard or game controller. </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6324600" y="4343400"/>
            <a:ext cx="2228850" cy="1977206"/>
          </a:xfrm>
          <a:prstGeom prst="rect">
            <a:avLst/>
          </a:prstGeom>
          <a:noFill/>
          <a:ln w="9525">
            <a:noFill/>
            <a:miter lim="800000"/>
            <a:headEnd/>
            <a:tailEnd/>
          </a:ln>
        </p:spPr>
      </p:pic>
      <p:sp>
        <p:nvSpPr>
          <p:cNvPr id="7" name="Rectangle 6"/>
          <p:cNvSpPr/>
          <p:nvPr/>
        </p:nvSpPr>
        <p:spPr>
          <a:xfrm>
            <a:off x="3657600" y="6248400"/>
            <a:ext cx="2187009" cy="369332"/>
          </a:xfrm>
          <a:prstGeom prst="rect">
            <a:avLst/>
          </a:prstGeom>
        </p:spPr>
        <p:txBody>
          <a:bodyPr wrap="none">
            <a:spAutoFit/>
          </a:bodyPr>
          <a:lstStyle/>
          <a:p>
            <a:r>
              <a:rPr lang="en-US" dirty="0" smtClean="0"/>
              <a:t>Xbox 360 Controller</a:t>
            </a:r>
            <a:endParaRPr lang="en-US" dirty="0"/>
          </a:p>
        </p:txBody>
      </p:sp>
      <p:sp>
        <p:nvSpPr>
          <p:cNvPr id="8" name="Rectangle 7"/>
          <p:cNvSpPr/>
          <p:nvPr/>
        </p:nvSpPr>
        <p:spPr>
          <a:xfrm>
            <a:off x="6629400" y="6336268"/>
            <a:ext cx="1554015" cy="369332"/>
          </a:xfrm>
          <a:prstGeom prst="rect">
            <a:avLst/>
          </a:prstGeom>
        </p:spPr>
        <p:txBody>
          <a:bodyPr wrap="none">
            <a:spAutoFit/>
          </a:bodyPr>
          <a:lstStyle/>
          <a:p>
            <a:r>
              <a:rPr lang="en-US" dirty="0" smtClean="0"/>
              <a:t>Nintendo </a:t>
            </a:r>
            <a:r>
              <a:rPr lang="en-US" dirty="0" err="1" smtClean="0"/>
              <a:t>Wii</a:t>
            </a:r>
            <a:endParaRPr lang="en-US" dirty="0"/>
          </a:p>
        </p:txBody>
      </p:sp>
      <p:pic>
        <p:nvPicPr>
          <p:cNvPr id="1027" name="Picture 3"/>
          <p:cNvPicPr>
            <a:picLocks noChangeAspect="1" noChangeArrowheads="1"/>
          </p:cNvPicPr>
          <p:nvPr/>
        </p:nvPicPr>
        <p:blipFill>
          <a:blip r:embed="rId3" cstate="print"/>
          <a:srcRect/>
          <a:stretch>
            <a:fillRect/>
          </a:stretch>
        </p:blipFill>
        <p:spPr bwMode="auto">
          <a:xfrm>
            <a:off x="3505200" y="4572000"/>
            <a:ext cx="2482330" cy="1762125"/>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228600" y="4364736"/>
            <a:ext cx="3048000" cy="2036064"/>
          </a:xfrm>
          <a:prstGeom prst="rect">
            <a:avLst/>
          </a:prstGeom>
          <a:noFill/>
          <a:ln w="9525">
            <a:noFill/>
            <a:miter lim="800000"/>
            <a:headEnd/>
            <a:tailEnd/>
          </a:ln>
        </p:spPr>
      </p:pic>
      <p:sp>
        <p:nvSpPr>
          <p:cNvPr id="12" name="Rectangle 11"/>
          <p:cNvSpPr/>
          <p:nvPr/>
        </p:nvSpPr>
        <p:spPr>
          <a:xfrm>
            <a:off x="688470" y="6248400"/>
            <a:ext cx="2054730" cy="369332"/>
          </a:xfrm>
          <a:prstGeom prst="rect">
            <a:avLst/>
          </a:prstGeom>
        </p:spPr>
        <p:txBody>
          <a:bodyPr wrap="none">
            <a:spAutoFit/>
          </a:bodyPr>
          <a:lstStyle/>
          <a:p>
            <a:r>
              <a:rPr lang="en-US" dirty="0" smtClean="0"/>
              <a:t>Logitech Keyboard</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Peripheral: Electroencephalograph </a:t>
            </a:r>
            <a:r>
              <a:rPr lang="en-US" dirty="0" smtClean="0"/>
              <a:t>(EEG) </a:t>
            </a:r>
          </a:p>
        </p:txBody>
      </p:sp>
      <p:sp>
        <p:nvSpPr>
          <p:cNvPr id="3" name="Content Placeholder 2"/>
          <p:cNvSpPr>
            <a:spLocks noGrp="1"/>
          </p:cNvSpPr>
          <p:nvPr>
            <p:ph idx="1"/>
          </p:nvPr>
        </p:nvSpPr>
        <p:spPr/>
        <p:txBody>
          <a:bodyPr>
            <a:normAutofit/>
          </a:bodyPr>
          <a:lstStyle/>
          <a:p>
            <a:r>
              <a:rPr lang="en-US" dirty="0" smtClean="0"/>
              <a:t>A new type of peripheral device for avatar control: commercial electroencephalographs (EEG).</a:t>
            </a:r>
          </a:p>
          <a:p>
            <a:r>
              <a:rPr lang="en-US" dirty="0" smtClean="0"/>
              <a:t>An </a:t>
            </a:r>
            <a:r>
              <a:rPr lang="en-US" dirty="0" smtClean="0"/>
              <a:t>EEG device is placed upon a user’s scalp, and is able to read the electrochemical impulses that flow across a person’s forehead. </a:t>
            </a:r>
            <a:endParaRPr lang="en-US" dirty="0" smtClean="0"/>
          </a:p>
          <a:p>
            <a:r>
              <a:rPr lang="en-US" dirty="0" smtClean="0"/>
              <a:t>These </a:t>
            </a:r>
            <a:r>
              <a:rPr lang="en-US" dirty="0" smtClean="0"/>
              <a:t>signals are then translated by the 	</a:t>
            </a:r>
            <a:r>
              <a:rPr lang="en-US" dirty="0" smtClean="0"/>
              <a:t>        device’s </a:t>
            </a:r>
            <a:r>
              <a:rPr lang="en-US" dirty="0" smtClean="0"/>
              <a:t>software into a series of </a:t>
            </a:r>
            <a:r>
              <a:rPr lang="en-US" dirty="0" smtClean="0"/>
              <a:t>		       human-readable </a:t>
            </a:r>
            <a:r>
              <a:rPr lang="en-US" dirty="0" smtClean="0"/>
              <a:t>brainwave values</a:t>
            </a:r>
            <a:r>
              <a:rPr lang="en-US" dirty="0" smtClean="0"/>
              <a:t>.</a:t>
            </a:r>
          </a:p>
          <a:p>
            <a:r>
              <a:rPr lang="en-US" dirty="0" smtClean="0"/>
              <a:t>Cost of Medical </a:t>
            </a:r>
            <a:r>
              <a:rPr lang="en-US" dirty="0" smtClean="0"/>
              <a:t>EEG: $50,000 – $</a:t>
            </a:r>
            <a:r>
              <a:rPr lang="en-US" dirty="0" smtClean="0"/>
              <a:t>200,000</a:t>
            </a:r>
            <a:endParaRPr lang="en-US" dirty="0" smtClean="0"/>
          </a:p>
          <a:p>
            <a:pPr>
              <a:buNone/>
            </a:pPr>
            <a:endParaRPr lang="en-US" dirty="0" smtClean="0"/>
          </a:p>
          <a:p>
            <a:pPr>
              <a:buNone/>
            </a:pPr>
            <a:endParaRPr lang="en-US" dirty="0"/>
          </a:p>
        </p:txBody>
      </p:sp>
      <p:sp>
        <p:nvSpPr>
          <p:cNvPr id="7" name="Rectangle 6"/>
          <p:cNvSpPr/>
          <p:nvPr/>
        </p:nvSpPr>
        <p:spPr>
          <a:xfrm>
            <a:off x="4038600" y="6477000"/>
            <a:ext cx="4953000" cy="261610"/>
          </a:xfrm>
          <a:prstGeom prst="rect">
            <a:avLst/>
          </a:prstGeom>
        </p:spPr>
        <p:txBody>
          <a:bodyPr wrap="square">
            <a:spAutoFit/>
          </a:bodyPr>
          <a:lstStyle/>
          <a:p>
            <a:r>
              <a:rPr lang="en-US" sz="1100" dirty="0" smtClean="0"/>
              <a:t>Above Picture: http://upload.wikimedia.org/wikipedia/en/b/bf/EEG_cap.jpg</a:t>
            </a:r>
            <a:endParaRPr lang="en-US" sz="1100" dirty="0"/>
          </a:p>
        </p:txBody>
      </p:sp>
      <p:pic>
        <p:nvPicPr>
          <p:cNvPr id="2050" name="Picture 2"/>
          <p:cNvPicPr>
            <a:picLocks noChangeAspect="1" noChangeArrowheads="1"/>
          </p:cNvPicPr>
          <p:nvPr/>
        </p:nvPicPr>
        <p:blipFill>
          <a:blip r:embed="rId2" cstate="print"/>
          <a:srcRect/>
          <a:stretch>
            <a:fillRect/>
          </a:stretch>
        </p:blipFill>
        <p:spPr bwMode="auto">
          <a:xfrm>
            <a:off x="6934200" y="4191000"/>
            <a:ext cx="1600200" cy="19749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Dueling Headsets</a:t>
            </a:r>
            <a:endParaRPr lang="en-US" dirty="0"/>
          </a:p>
        </p:txBody>
      </p:sp>
      <p:sp>
        <p:nvSpPr>
          <p:cNvPr id="3" name="Content Placeholder 2"/>
          <p:cNvSpPr>
            <a:spLocks noGrp="1"/>
          </p:cNvSpPr>
          <p:nvPr>
            <p:ph idx="1"/>
          </p:nvPr>
        </p:nvSpPr>
        <p:spPr/>
        <p:txBody>
          <a:bodyPr/>
          <a:lstStyle/>
          <a:p>
            <a:r>
              <a:rPr lang="en-US" dirty="0" err="1" smtClean="0"/>
              <a:t>Emotiv</a:t>
            </a:r>
            <a:r>
              <a:rPr lang="en-US" dirty="0" smtClean="0"/>
              <a:t> </a:t>
            </a:r>
            <a:r>
              <a:rPr lang="en-US" dirty="0" err="1" smtClean="0"/>
              <a:t>vs</a:t>
            </a:r>
            <a:r>
              <a:rPr lang="en-US" dirty="0" smtClean="0"/>
              <a:t> NIA goes here</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NIA – Neural Impulse Actuator</a:t>
            </a:r>
            <a:endParaRPr lang="en-US" dirty="0"/>
          </a:p>
        </p:txBody>
      </p:sp>
      <p:sp>
        <p:nvSpPr>
          <p:cNvPr id="3" name="Content Placeholder 2"/>
          <p:cNvSpPr>
            <a:spLocks noGrp="1"/>
          </p:cNvSpPr>
          <p:nvPr>
            <p:ph idx="1"/>
          </p:nvPr>
        </p:nvSpPr>
        <p:spPr>
          <a:xfrm>
            <a:off x="457200" y="1935480"/>
            <a:ext cx="6781800" cy="4465320"/>
          </a:xfrm>
        </p:spPr>
        <p:txBody>
          <a:bodyPr>
            <a:normAutofit fontScale="70000" lnSpcReduction="20000"/>
          </a:bodyPr>
          <a:lstStyle/>
          <a:p>
            <a:pPr lvl="0"/>
            <a:r>
              <a:rPr lang="en-US" sz="2800" dirty="0" smtClean="0"/>
              <a:t>The Neural Impulse Actuator’s commercial purpose </a:t>
            </a:r>
            <a:r>
              <a:rPr lang="en-US" sz="2800" dirty="0" smtClean="0"/>
              <a:t>is to </a:t>
            </a:r>
            <a:r>
              <a:rPr lang="en-US" sz="2800" dirty="0" smtClean="0"/>
              <a:t>allow its software to mask over an executable program (videogames, specifically) and allow for neural impulses to be read, translated, and then sent to the executable as a command. </a:t>
            </a:r>
            <a:endParaRPr lang="en-US" sz="2400" dirty="0" smtClean="0"/>
          </a:p>
          <a:p>
            <a:pPr lvl="0"/>
            <a:r>
              <a:rPr lang="en-US" sz="2800" dirty="0" smtClean="0"/>
              <a:t>The NIA is comprised of several components: headset, box, and client.</a:t>
            </a:r>
            <a:endParaRPr lang="en-US" sz="2400" dirty="0" smtClean="0"/>
          </a:p>
          <a:p>
            <a:pPr lvl="1"/>
            <a:r>
              <a:rPr lang="en-US" dirty="0" smtClean="0"/>
              <a:t>Headset: Interprets the bioelectrical feedback across a user’s scalp via three saline sensors. </a:t>
            </a:r>
            <a:endParaRPr lang="en-US" sz="2000" dirty="0" smtClean="0"/>
          </a:p>
          <a:p>
            <a:pPr lvl="1"/>
            <a:r>
              <a:rPr lang="en-US" dirty="0" smtClean="0"/>
              <a:t>Box: Grounding and interpreting peripheral hardware which connected the headset to the PC’s USB drive. Dissipates white noise when grounded to the user’s body.</a:t>
            </a:r>
            <a:endParaRPr lang="en-US" sz="2000" dirty="0" smtClean="0"/>
          </a:p>
          <a:p>
            <a:pPr lvl="1"/>
            <a:r>
              <a:rPr lang="en-US" dirty="0" smtClean="0"/>
              <a:t>NIA Client: Software which relays the binary impulse signals sent from the box and passes them onto an executable program based upon a mask file’s specifications. </a:t>
            </a:r>
            <a:endParaRPr lang="en-US" sz="2000" dirty="0" smtClean="0"/>
          </a:p>
          <a:p>
            <a:pPr lvl="0"/>
            <a:r>
              <a:rPr lang="en-US" sz="2800" dirty="0" smtClean="0"/>
              <a:t>Designed for use using the NIA 4.0.1 beta client on Windows 7 (32bit)</a:t>
            </a:r>
            <a:endParaRPr lang="en-US" sz="2400" dirty="0" smtClean="0"/>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7162800" y="3048000"/>
            <a:ext cx="1828800" cy="18288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NIA - Modifications</a:t>
            </a:r>
            <a:endParaRPr lang="en-US" dirty="0"/>
          </a:p>
        </p:txBody>
      </p:sp>
      <p:sp>
        <p:nvSpPr>
          <p:cNvPr id="3" name="Content Placeholder 2"/>
          <p:cNvSpPr>
            <a:spLocks noGrp="1"/>
          </p:cNvSpPr>
          <p:nvPr>
            <p:ph idx="1"/>
          </p:nvPr>
        </p:nvSpPr>
        <p:spPr/>
        <p:txBody>
          <a:bodyPr/>
          <a:lstStyle/>
          <a:p>
            <a:pPr lvl="0"/>
            <a:r>
              <a:rPr lang="en-US" sz="2800" dirty="0" smtClean="0"/>
              <a:t>Designed a mask which would allow for the NIA Client to use the Virtual Theatre Software as an executable program.</a:t>
            </a:r>
            <a:endParaRPr lang="en-US" sz="2400" dirty="0" smtClean="0"/>
          </a:p>
          <a:p>
            <a:pPr lvl="0"/>
            <a:r>
              <a:rPr lang="en-US" sz="2800" dirty="0" smtClean="0"/>
              <a:t>The mask (NIAClient.nia) will send a variety of neural impulse commands to the Virtual Theatre Software.</a:t>
            </a:r>
            <a:endParaRPr lang="en-US" sz="2400" dirty="0" smtClean="0"/>
          </a:p>
          <a:p>
            <a:pPr lvl="1"/>
            <a:r>
              <a:rPr lang="en-US" dirty="0" smtClean="0"/>
              <a:t>Impulses Sent: Alpha, Beta, and Tension.</a:t>
            </a:r>
            <a:endParaRPr lang="en-US" sz="2000" dirty="0" smtClean="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Theatre</a:t>
            </a:r>
            <a:endParaRPr lang="en-US" dirty="0"/>
          </a:p>
        </p:txBody>
      </p:sp>
      <p:sp>
        <p:nvSpPr>
          <p:cNvPr id="3" name="Content Placeholder 2"/>
          <p:cNvSpPr>
            <a:spLocks noGrp="1"/>
          </p:cNvSpPr>
          <p:nvPr>
            <p:ph idx="1"/>
          </p:nvPr>
        </p:nvSpPr>
        <p:spPr>
          <a:xfrm>
            <a:off x="457200" y="1783080"/>
            <a:ext cx="8229600" cy="2331720"/>
          </a:xfrm>
        </p:spPr>
        <p:txBody>
          <a:bodyPr>
            <a:normAutofit fontScale="92500" lnSpcReduction="10000"/>
          </a:bodyPr>
          <a:lstStyle/>
          <a:p>
            <a:r>
              <a:rPr lang="en-US" dirty="0" smtClean="0"/>
              <a:t>Produced by a core team coming from multiple disciplines.</a:t>
            </a:r>
          </a:p>
          <a:p>
            <a:pPr marL="274320" lvl="1" indent="-274320">
              <a:buClr>
                <a:schemeClr val="accent3"/>
              </a:buClr>
              <a:buSzPct val="95000"/>
            </a:pPr>
            <a:r>
              <a:rPr lang="en-US" sz="2600" dirty="0" smtClean="0"/>
              <a:t>Uses motion capture systems and proprietary control systems to present live theatrical performances on virtual stages.</a:t>
            </a:r>
          </a:p>
          <a:p>
            <a:r>
              <a:rPr lang="en-US" dirty="0" smtClean="0"/>
              <a:t>Funded by the National Science Foundation, Grant Number: 0713201</a:t>
            </a:r>
          </a:p>
          <a:p>
            <a:endParaRPr lang="en-US" dirty="0"/>
          </a:p>
        </p:txBody>
      </p:sp>
      <p:pic>
        <p:nvPicPr>
          <p:cNvPr id="3074" name="Picture 2"/>
          <p:cNvPicPr>
            <a:picLocks noChangeAspect="1" noChangeArrowheads="1"/>
          </p:cNvPicPr>
          <p:nvPr/>
        </p:nvPicPr>
        <p:blipFill>
          <a:blip r:embed="rId2" cstate="print"/>
          <a:srcRect l="26191" t="14257" r="26190" b="27129"/>
          <a:stretch>
            <a:fillRect/>
          </a:stretch>
        </p:blipFill>
        <p:spPr bwMode="auto">
          <a:xfrm>
            <a:off x="4953000" y="3835908"/>
            <a:ext cx="3733800" cy="2763012"/>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715</TotalTime>
  <Words>1811</Words>
  <Application>Microsoft Office PowerPoint</Application>
  <PresentationFormat>On-screen Show (4:3)</PresentationFormat>
  <Paragraphs>158</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Flow</vt:lpstr>
      <vt:lpstr>Demonstrating Realistic Avatar Control in a Virtual Environment Through the Use of a Neural Impulse Actuator</vt:lpstr>
      <vt:lpstr>Outline</vt:lpstr>
      <vt:lpstr>Abstract / Overview</vt:lpstr>
      <vt:lpstr>Introduction – Avatar Control</vt:lpstr>
      <vt:lpstr>New Peripheral: Electroencephalograph (EEG) </vt:lpstr>
      <vt:lpstr>Dueling Headsets</vt:lpstr>
      <vt:lpstr>NIA – Neural Impulse Actuator</vt:lpstr>
      <vt:lpstr>NIA - Modifications</vt:lpstr>
      <vt:lpstr>Virtual Theatre</vt:lpstr>
      <vt:lpstr>Virtual Theatre</vt:lpstr>
      <vt:lpstr>Virtual Theatre - Modifications</vt:lpstr>
      <vt:lpstr>Events - Overview</vt:lpstr>
      <vt:lpstr>Event Name: Floating Sphere</vt:lpstr>
      <vt:lpstr>Event Name: Aura</vt:lpstr>
      <vt:lpstr>Event Name: Levitation</vt:lpstr>
      <vt:lpstr>Event Name: Push/Pull</vt:lpstr>
      <vt:lpstr>Event Name: Fire </vt:lpstr>
      <vt:lpstr>Event Name: Inferno</vt:lpstr>
      <vt:lpstr>Merging Projects – NIA Side</vt:lpstr>
      <vt:lpstr>Merging Projects – NIA Side</vt:lpstr>
      <vt:lpstr>Merging Projects - Neural</vt:lpstr>
      <vt:lpstr>Demo – Full Mental Arsonist</vt:lpstr>
      <vt:lpstr>Merging of Projects</vt:lpstr>
      <vt:lpstr>Questions?</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 Project Presentation</dc:title>
  <dc:creator>Emmett</dc:creator>
  <cp:lastModifiedBy>Emmett</cp:lastModifiedBy>
  <cp:revision>55</cp:revision>
  <dcterms:created xsi:type="dcterms:W3CDTF">2009-12-15T17:03:48Z</dcterms:created>
  <dcterms:modified xsi:type="dcterms:W3CDTF">2010-08-31T23:47:23Z</dcterms:modified>
</cp:coreProperties>
</file>